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78" r:id="rId2"/>
  </p:sldIdLst>
  <p:sldSz cx="6858000" cy="9906000" type="A4"/>
  <p:notesSz cx="6797675" cy="9926638"/>
  <p:embeddedFontLst>
    <p:embeddedFont>
      <p:font typeface="Roboto" panose="02000000000000000000" pitchFamily="2" charset="0"/>
      <p:regular r:id="rId5"/>
      <p:bold r:id="rId6"/>
      <p:italic r:id="rId7"/>
      <p:boldItalic r:id="rId8"/>
    </p:embeddedFont>
    <p:embeddedFont>
      <p:font typeface="Roboto Condensed" panose="02000000000000000000" pitchFamily="2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357" autoAdjust="0"/>
  </p:normalViewPr>
  <p:slideViewPr>
    <p:cSldViewPr snapToObjects="1">
      <p:cViewPr varScale="1">
        <p:scale>
          <a:sx n="75" d="100"/>
          <a:sy n="75" d="100"/>
        </p:scale>
        <p:origin x="1704" y="54"/>
      </p:cViewPr>
      <p:guideLst>
        <p:guide orient="horz" pos="5615"/>
        <p:guide pos="255"/>
        <p:guide orient="horz" pos="1396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05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60" cy="49805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8054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8054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53" y="236476"/>
            <a:ext cx="6081722" cy="1800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УВАЖАЕМЫЕ </a:t>
            </a:r>
            <a:r>
              <a:rPr lang="ru-RU" sz="28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налогоплательщики</a:t>
            </a:r>
            <a:r>
              <a:rPr lang="ru-RU" sz="2000" b="1" dirty="0">
                <a:solidFill>
                  <a:srgbClr val="7030A0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!</a:t>
            </a:r>
          </a:p>
          <a:p>
            <a:pPr indent="361950" algn="just"/>
            <a:endParaRPr lang="ru-RU" sz="1600" dirty="0"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indent="361950" algn="just"/>
            <a:r>
              <a:rPr lang="ru-RU" sz="1400" dirty="0">
                <a:latin typeface="Roboto" pitchFamily="2" charset="0"/>
                <a:ea typeface="Roboto" pitchFamily="2" charset="0"/>
                <a:cs typeface="Roboto" pitchFamily="2" charset="0"/>
              </a:rPr>
              <a:t>Физические лица, имеющие право на налоговые льготы, представляют в налоговый орган по своему выбору заявление о предоставлении налоговой льготы, а также вправе представить документы, подтверждающие право налогоплательщика на налоговую льготу.</a:t>
            </a:r>
            <a:endParaRPr lang="ru-RU" sz="1400" dirty="0"/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814" y="2247596"/>
            <a:ext cx="6172199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Транспортный налог</a:t>
            </a:r>
          </a:p>
          <a:p>
            <a:pPr algn="ctr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lvl="0" algn="just"/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Организации агропромышленного комплекса всех форм собственности, крестьянские (фермерские) хозяйства (за исключением граждан, ведущих личное подсобное хозяйство), занимающиеся производством сельскохозяйственной продукции, удельный вес доходов от реализации которой в общей сумме их доходов составляет 70 и более процентов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Roboto" charset="0"/>
                <a:ea typeface="Roboto" charset="0"/>
                <a:cs typeface="Roboto" charset="0"/>
              </a:rPr>
              <a:t>Налоговые льготы, не предоставляются в отношении: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автомобилей легковых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мотоциклов и мотороллеров с мощностью двигателя свыше 40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грузовых автомобилей с мощностью двигателя свыше 250 л. с.,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снегоходов, мотосаней с мощностью двигателя свыше 50 л. с., 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если с года выпуска указанных транспортных средств прошло менее 5 лет.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pPr lvl="0" algn="ctr"/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Налог на имущество физических лиц</a:t>
            </a:r>
          </a:p>
          <a:p>
            <a:pPr lvl="0" algn="ctr"/>
            <a:endParaRPr lang="ru-RU" sz="800" b="1" dirty="0">
              <a:solidFill>
                <a:srgbClr val="FF0000"/>
              </a:solidFill>
              <a:latin typeface="Roboto" charset="0"/>
              <a:ea typeface="Roboto" charset="0"/>
              <a:cs typeface="Roboto" charset="0"/>
            </a:endParaRPr>
          </a:p>
          <a:p>
            <a:pPr lvl="0" algn="just"/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Индивидуальные предприниматели системы налогообложения для сельскохозяйственных товаропроизводителей, упрощенной системы налогообложения, патентной системы налогообложения предусматривает их освобождение от уплаты налога на имущество физических лиц в отношении имущества, используемого в предпринимательской деятельности, за исключением объектов налогообложения налогом на имущество физических лиц, включенных в перечень административно-деловых и торговых центров, определяемый в соответствии со статьей 378.2 НК РФ.</a:t>
            </a:r>
          </a:p>
          <a:p>
            <a:pPr lvl="0"/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 </a:t>
            </a:r>
            <a:r>
              <a:rPr lang="ru-RU" sz="1300" b="1" dirty="0">
                <a:latin typeface="Roboto" charset="0"/>
                <a:ea typeface="Roboto" charset="0"/>
                <a:cs typeface="Roboto" charset="0"/>
              </a:rPr>
              <a:t>В целях корректного расчета налогов налоговые органы рекомендуют подать заявление </a:t>
            </a:r>
            <a:r>
              <a:rPr lang="ru-RU" sz="1800" dirty="0">
                <a:solidFill>
                  <a:srgbClr val="FF0000"/>
                </a:solidFill>
                <a:latin typeface="Roboto" charset="0"/>
                <a:ea typeface="Roboto" charset="0"/>
                <a:cs typeface="Roboto" charset="0"/>
              </a:rPr>
              <a:t>до 31 марта 2024 года</a:t>
            </a:r>
            <a:r>
              <a:rPr lang="ru-RU" sz="1300" dirty="0">
                <a:latin typeface="Roboto" charset="0"/>
                <a:ea typeface="Roboto" charset="0"/>
                <a:cs typeface="Roboto" charset="0"/>
              </a:rPr>
              <a:t>.</a:t>
            </a:r>
          </a:p>
          <a:p>
            <a:endParaRPr lang="ru-RU" sz="1300" dirty="0">
              <a:latin typeface="Roboto" charset="0"/>
              <a:ea typeface="Roboto" charset="0"/>
              <a:cs typeface="Roboto" charset="0"/>
            </a:endParaRP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Телефоны для уточнения:</a:t>
            </a:r>
          </a:p>
          <a:p>
            <a:r>
              <a:rPr lang="ru-RU" sz="1300" i="1" dirty="0">
                <a:latin typeface="Roboto" charset="0"/>
                <a:ea typeface="Roboto" charset="0"/>
                <a:cs typeface="Roboto" charset="0"/>
              </a:rPr>
              <a:t>(35342) 3-05-06, добавочные: 2230, 2461, 2341, 2233, 2234, 2267, 2344, 2462, 2464, 2465, 2467 </a:t>
            </a:r>
            <a:endParaRPr lang="ru-RU" sz="130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66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165685</TotalTime>
  <Words>275</Words>
  <Application>Microsoft Office PowerPoint</Application>
  <PresentationFormat>Лист A4 (210x297 мм)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Roboto</vt:lpstr>
      <vt:lpstr>Roboto Condensed</vt:lpstr>
      <vt:lpstr>Calibri</vt:lpstr>
      <vt:lpstr>Arial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Людмила Антонова</cp:lastModifiedBy>
  <cp:revision>2024</cp:revision>
  <cp:lastPrinted>2023-02-08T08:13:07Z</cp:lastPrinted>
  <dcterms:created xsi:type="dcterms:W3CDTF">2014-10-08T23:03:32Z</dcterms:created>
  <dcterms:modified xsi:type="dcterms:W3CDTF">2024-01-25T04:10:36Z</dcterms:modified>
</cp:coreProperties>
</file>