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78" r:id="rId2"/>
  </p:sldIdLst>
  <p:sldSz cx="6858000" cy="9906000" type="A4"/>
  <p:notesSz cx="6788150" cy="9923463"/>
  <p:embeddedFontLst>
    <p:embeddedFont>
      <p:font typeface="Roboto" panose="02000000000000000000" pitchFamily="2" charset="0"/>
      <p:regular r:id="rId5"/>
      <p:bold r:id="rId6"/>
      <p:italic r:id="rId7"/>
      <p:boldItalic r:id="rId8"/>
    </p:embeddedFont>
    <p:embeddedFont>
      <p:font typeface="Roboto Condensed" panose="02000000000000000000" pitchFamily="2" charset="0"/>
      <p:regular r:id="rId9"/>
      <p:bold r:id="rId10"/>
      <p:italic r:id="rId11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615" userDrawn="1">
          <p15:clr>
            <a:srgbClr val="A4A3A4"/>
          </p15:clr>
        </p15:guide>
        <p15:guide id="2" pos="255" userDrawn="1">
          <p15:clr>
            <a:srgbClr val="A4A3A4"/>
          </p15:clr>
        </p15:guide>
        <p15:guide id="3" orient="horz" pos="1396" userDrawn="1">
          <p15:clr>
            <a:srgbClr val="A4A3A4"/>
          </p15:clr>
        </p15:guide>
        <p15:guide id="4" pos="40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  <p15:guide id="3" orient="horz" pos="3126">
          <p15:clr>
            <a:srgbClr val="A4A3A4"/>
          </p15:clr>
        </p15:guide>
        <p15:guide id="4" pos="213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450F"/>
    <a:srgbClr val="FFFFFF"/>
    <a:srgbClr val="CD3535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ABCDE3-6C68-48A7-B80C-14A457980AF5}" v="81" dt="2022-01-31T12:30:28.3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65" autoAdjust="0"/>
    <p:restoredTop sz="96357" autoAdjust="0"/>
  </p:normalViewPr>
  <p:slideViewPr>
    <p:cSldViewPr snapToObjects="1">
      <p:cViewPr varScale="1">
        <p:scale>
          <a:sx n="75" d="100"/>
          <a:sy n="75" d="100"/>
        </p:scale>
        <p:origin x="1704" y="54"/>
      </p:cViewPr>
      <p:guideLst>
        <p:guide orient="horz" pos="5615"/>
        <p:guide pos="255"/>
        <p:guide orient="horz" pos="1396"/>
        <p:guide pos="40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41"/>
        <p:guide orient="horz" pos="3126"/>
        <p:guide pos="2138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ableStyles" Target="tableStyles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1532" cy="497896"/>
          </a:xfrm>
          <a:prstGeom prst="rect">
            <a:avLst/>
          </a:prstGeom>
        </p:spPr>
        <p:txBody>
          <a:bodyPr vert="horz" lIns="91351" tIns="45676" rIns="91351" bIns="456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5049" y="1"/>
            <a:ext cx="2941532" cy="497896"/>
          </a:xfrm>
          <a:prstGeom prst="rect">
            <a:avLst/>
          </a:prstGeom>
        </p:spPr>
        <p:txBody>
          <a:bodyPr vert="horz" lIns="91351" tIns="45676" rIns="91351" bIns="456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25568"/>
            <a:ext cx="2941532" cy="497895"/>
          </a:xfrm>
          <a:prstGeom prst="rect">
            <a:avLst/>
          </a:prstGeom>
        </p:spPr>
        <p:txBody>
          <a:bodyPr vert="horz" lIns="91351" tIns="45676" rIns="91351" bIns="456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5049" y="9425568"/>
            <a:ext cx="2941532" cy="497895"/>
          </a:xfrm>
          <a:prstGeom prst="rect">
            <a:avLst/>
          </a:prstGeom>
        </p:spPr>
        <p:txBody>
          <a:bodyPr vert="horz" lIns="91351" tIns="45676" rIns="91351" bIns="456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1532" cy="496173"/>
          </a:xfrm>
          <a:prstGeom prst="rect">
            <a:avLst/>
          </a:prstGeom>
        </p:spPr>
        <p:txBody>
          <a:bodyPr vert="horz" lIns="91351" tIns="45676" rIns="91351" bIns="456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5049" y="1"/>
            <a:ext cx="2941532" cy="496173"/>
          </a:xfrm>
          <a:prstGeom prst="rect">
            <a:avLst/>
          </a:prstGeom>
        </p:spPr>
        <p:txBody>
          <a:bodyPr vert="horz" lIns="91351" tIns="45676" rIns="91351" bIns="456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6613" y="744538"/>
            <a:ext cx="25749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1" tIns="45676" rIns="91351" bIns="456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815" y="4713647"/>
            <a:ext cx="5430520" cy="4465558"/>
          </a:xfrm>
          <a:prstGeom prst="rect">
            <a:avLst/>
          </a:prstGeom>
        </p:spPr>
        <p:txBody>
          <a:bodyPr vert="horz" lIns="91351" tIns="45676" rIns="91351" bIns="456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5568"/>
            <a:ext cx="2941532" cy="496173"/>
          </a:xfrm>
          <a:prstGeom prst="rect">
            <a:avLst/>
          </a:prstGeom>
        </p:spPr>
        <p:txBody>
          <a:bodyPr vert="horz" lIns="91351" tIns="45676" rIns="91351" bIns="456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5049" y="9425568"/>
            <a:ext cx="2941532" cy="496173"/>
          </a:xfrm>
          <a:prstGeom prst="rect">
            <a:avLst/>
          </a:prstGeom>
        </p:spPr>
        <p:txBody>
          <a:bodyPr vert="horz" lIns="91351" tIns="45676" rIns="91351" bIns="456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E784679-9E0A-44ED-888F-C2F7713DCEF3}"/>
              </a:ext>
            </a:extLst>
          </p:cNvPr>
          <p:cNvSpPr/>
          <p:nvPr/>
        </p:nvSpPr>
        <p:spPr>
          <a:xfrm>
            <a:off x="0" y="9150000"/>
            <a:ext cx="6858000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C7500B-72BA-40E7-9AF4-8783615DF403}"/>
              </a:ext>
            </a:extLst>
          </p:cNvPr>
          <p:cNvSpPr/>
          <p:nvPr/>
        </p:nvSpPr>
        <p:spPr>
          <a:xfrm>
            <a:off x="0" y="0"/>
            <a:ext cx="6858000" cy="1197702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053" y="236476"/>
            <a:ext cx="6081722" cy="18002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УВАЖАЕМЫЕ </a:t>
            </a:r>
            <a:r>
              <a:rPr lang="ru-RU" sz="2800" b="1" dirty="0">
                <a:solidFill>
                  <a:srgbClr val="7030A0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налогоплательщики</a:t>
            </a:r>
            <a:r>
              <a:rPr lang="ru-RU" sz="2000" b="1" dirty="0">
                <a:solidFill>
                  <a:srgbClr val="7030A0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!</a:t>
            </a:r>
          </a:p>
          <a:p>
            <a:pPr indent="361950" algn="just"/>
            <a:endParaRPr lang="ru-RU" sz="1600" dirty="0"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indent="361950" algn="just"/>
            <a:r>
              <a:rPr lang="ru-RU" sz="1400" dirty="0">
                <a:latin typeface="Roboto" pitchFamily="2" charset="0"/>
                <a:ea typeface="Roboto" pitchFamily="2" charset="0"/>
                <a:cs typeface="Roboto" pitchFamily="2" charset="0"/>
              </a:rPr>
              <a:t>Физические лица, имеющие право на налоговые льготы, представляют в налоговый орган по своему выбору заявление о предоставлении налоговой льготы, а также вправе представить документы, подтверждающие право налогоплательщика на налоговую льготу.</a:t>
            </a:r>
            <a:endParaRPr lang="ru-RU" sz="1400" dirty="0"/>
          </a:p>
        </p:txBody>
      </p:sp>
      <p:pic>
        <p:nvPicPr>
          <p:cNvPr id="20" name="Graphic 9">
            <a:extLst>
              <a:ext uri="{FF2B5EF4-FFF2-40B4-BE49-F238E27FC236}">
                <a16:creationId xmlns:a16="http://schemas.microsoft.com/office/drawing/2014/main" id="{9356F91D-A77B-475D-A934-AD575BA05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920" y="9264241"/>
            <a:ext cx="1656000" cy="52751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84216F4-950D-41DE-80E3-643354D5539B}"/>
              </a:ext>
            </a:extLst>
          </p:cNvPr>
          <p:cNvSpPr txBox="1"/>
          <p:nvPr/>
        </p:nvSpPr>
        <p:spPr>
          <a:xfrm>
            <a:off x="4812123" y="9264241"/>
            <a:ext cx="1656957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 defTabSz="1760969">
              <a:defRPr/>
            </a:pPr>
            <a:r>
              <a:rPr lang="ru-RU" sz="10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ТЕЛЕФОН «ГОРЯЧЕЙ ЛИНИИ»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3AC288D-B3AF-478E-9C2C-4E76294749DD}"/>
              </a:ext>
            </a:extLst>
          </p:cNvPr>
          <p:cNvSpPr txBox="1"/>
          <p:nvPr/>
        </p:nvSpPr>
        <p:spPr>
          <a:xfrm>
            <a:off x="3569799" y="9403402"/>
            <a:ext cx="2899281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 defTabSz="1760969">
              <a:defRPr/>
            </a:pPr>
            <a:r>
              <a:rPr lang="ru-RU" sz="28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8 (800) 222-22-22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3814" y="2247596"/>
            <a:ext cx="6172199" cy="778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srgbClr val="FF0000"/>
                </a:solidFill>
                <a:latin typeface="Roboto" charset="0"/>
                <a:ea typeface="Roboto" charset="0"/>
                <a:cs typeface="Roboto" charset="0"/>
              </a:rPr>
              <a:t>Транспортный налог в размере 50 процентов уплачивают</a:t>
            </a:r>
          </a:p>
          <a:p>
            <a:pPr algn="ctr"/>
            <a:endParaRPr lang="ru-RU" sz="1300" dirty="0">
              <a:solidFill>
                <a:srgbClr val="FF0000"/>
              </a:solidFill>
              <a:latin typeface="Roboto" charset="0"/>
              <a:ea typeface="Roboto" charset="0"/>
              <a:cs typeface="Roboto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1300" dirty="0">
                <a:latin typeface="Roboto" charset="0"/>
                <a:ea typeface="Roboto" charset="0"/>
                <a:cs typeface="Roboto" charset="0"/>
              </a:rPr>
              <a:t>лица, достигшие возраста 55 и 60 лет (соответственно женщины и мужчины), а также пенсионеры, получающие пенсии, назначенные в порядке, установленном законодательством Российской Федерации;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1300" dirty="0">
                <a:latin typeface="Roboto" charset="0"/>
                <a:ea typeface="Roboto" charset="0"/>
                <a:cs typeface="Roboto" charset="0"/>
              </a:rPr>
              <a:t>ветераны боевых действий;</a:t>
            </a:r>
          </a:p>
          <a:p>
            <a:pPr lvl="0"/>
            <a:endParaRPr lang="ru-RU" sz="1300" dirty="0">
              <a:latin typeface="Roboto" charset="0"/>
              <a:ea typeface="Roboto" charset="0"/>
              <a:cs typeface="Roboto" charset="0"/>
            </a:endParaRPr>
          </a:p>
          <a:p>
            <a:pPr lvl="0"/>
            <a:r>
              <a:rPr lang="ru-RU" sz="1300" i="1" dirty="0">
                <a:latin typeface="Roboto" charset="0"/>
                <a:ea typeface="Roboto" charset="0"/>
                <a:cs typeface="Roboto" charset="0"/>
              </a:rPr>
              <a:t>(для лиц, на которых зарегистрированы два и более транспортных средства, льгота предоставляется не более чем по одному транспортному средству, исчисленная сумма налога по которому является наибольшей)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ru-RU" sz="1300" dirty="0">
              <a:latin typeface="Roboto" charset="0"/>
              <a:ea typeface="Roboto" charset="0"/>
              <a:cs typeface="Roboto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1300" dirty="0">
                <a:latin typeface="Roboto" charset="0"/>
                <a:ea typeface="Roboto" charset="0"/>
                <a:cs typeface="Roboto" charset="0"/>
              </a:rPr>
              <a:t>организации агропромышленного комплекса всех форм собственности, крестьянские (фермерские) хозяйства (за исключением граждан, ведущих личное подсобное хозяйство), занимающиеся производством сельскохозяйственной продукции, удельный вес доходов от реализации которой в общей сумме их доходов составляет 70 и более процентов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ru-RU" sz="1300" dirty="0">
              <a:latin typeface="Roboto" charset="0"/>
              <a:ea typeface="Roboto" charset="0"/>
              <a:cs typeface="Roboto" charset="0"/>
            </a:endParaRPr>
          </a:p>
          <a:p>
            <a:endParaRPr lang="ru-RU" sz="1100" i="1" dirty="0">
              <a:latin typeface="Roboto" charset="0"/>
              <a:ea typeface="Roboto" charset="0"/>
              <a:cs typeface="Roboto" charset="0"/>
            </a:endParaRPr>
          </a:p>
          <a:p>
            <a:pPr algn="ctr"/>
            <a:r>
              <a:rPr lang="ru-RU" sz="1600" dirty="0">
                <a:solidFill>
                  <a:srgbClr val="0070C0"/>
                </a:solidFill>
                <a:latin typeface="Roboto" charset="0"/>
                <a:ea typeface="Roboto" charset="0"/>
                <a:cs typeface="Roboto" charset="0"/>
              </a:rPr>
              <a:t>Налоговые льготы, не предоставляются в отношении:</a:t>
            </a:r>
          </a:p>
          <a:p>
            <a:endParaRPr lang="ru-RU" sz="1300" dirty="0">
              <a:latin typeface="Roboto" charset="0"/>
              <a:ea typeface="Roboto" charset="0"/>
              <a:cs typeface="Roboto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300" dirty="0">
                <a:latin typeface="Roboto" charset="0"/>
                <a:ea typeface="Roboto" charset="0"/>
                <a:cs typeface="Roboto" charset="0"/>
              </a:rPr>
              <a:t>автомобилей легковых с мощностью двигателя свыше 250 л. с.,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300" dirty="0">
                <a:latin typeface="Roboto" charset="0"/>
                <a:ea typeface="Roboto" charset="0"/>
                <a:cs typeface="Roboto" charset="0"/>
              </a:rPr>
              <a:t>мотоциклов и мотороллеров с мощностью двигателя свыше 40 л. с.,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300" dirty="0">
                <a:latin typeface="Roboto" charset="0"/>
                <a:ea typeface="Roboto" charset="0"/>
                <a:cs typeface="Roboto" charset="0"/>
              </a:rPr>
              <a:t>грузовых автомобилей с мощностью двигателя свыше 250 л. с.,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300" dirty="0">
                <a:latin typeface="Roboto" charset="0"/>
                <a:ea typeface="Roboto" charset="0"/>
                <a:cs typeface="Roboto" charset="0"/>
              </a:rPr>
              <a:t>снегоходов, мотосаней с мощностью двигателя свыше 50 л. с., </a:t>
            </a:r>
          </a:p>
          <a:p>
            <a:pPr lvl="0"/>
            <a:endParaRPr lang="ru-RU" sz="1300" dirty="0">
              <a:latin typeface="Roboto" charset="0"/>
              <a:ea typeface="Roboto" charset="0"/>
              <a:cs typeface="Roboto" charset="0"/>
            </a:endParaRPr>
          </a:p>
          <a:p>
            <a:r>
              <a:rPr lang="ru-RU" sz="1300" dirty="0">
                <a:latin typeface="Roboto" charset="0"/>
                <a:ea typeface="Roboto" charset="0"/>
                <a:cs typeface="Roboto" charset="0"/>
              </a:rPr>
              <a:t>если с года выпуска указанных транспортных средств прошло менее 5 лет.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ru-RU" sz="1300" dirty="0">
              <a:latin typeface="Roboto" charset="0"/>
              <a:ea typeface="Roboto" charset="0"/>
              <a:cs typeface="Roboto" charset="0"/>
            </a:endParaRPr>
          </a:p>
          <a:p>
            <a:pPr lvl="0"/>
            <a:endParaRPr lang="ru-RU" sz="1300" dirty="0">
              <a:latin typeface="Roboto" charset="0"/>
              <a:ea typeface="Roboto" charset="0"/>
              <a:cs typeface="Roboto" charset="0"/>
            </a:endParaRPr>
          </a:p>
          <a:p>
            <a:r>
              <a:rPr lang="ru-RU" sz="1300" dirty="0">
                <a:latin typeface="Roboto" charset="0"/>
                <a:ea typeface="Roboto" charset="0"/>
                <a:cs typeface="Roboto" charset="0"/>
              </a:rPr>
              <a:t> </a:t>
            </a:r>
            <a:r>
              <a:rPr lang="ru-RU" sz="1300" b="1" dirty="0">
                <a:latin typeface="Roboto" charset="0"/>
                <a:ea typeface="Roboto" charset="0"/>
                <a:cs typeface="Roboto" charset="0"/>
              </a:rPr>
              <a:t>В целях корректного расчета налогов налоговые органы рекомендует подать заявление </a:t>
            </a:r>
            <a:r>
              <a:rPr lang="ru-RU" sz="1800" dirty="0">
                <a:solidFill>
                  <a:srgbClr val="FF0000"/>
                </a:solidFill>
                <a:latin typeface="Roboto" charset="0"/>
                <a:ea typeface="Roboto" charset="0"/>
                <a:cs typeface="Roboto" charset="0"/>
              </a:rPr>
              <a:t>до 31 марта 2024 года</a:t>
            </a:r>
            <a:r>
              <a:rPr lang="ru-RU" sz="1300" dirty="0">
                <a:latin typeface="Roboto" charset="0"/>
                <a:ea typeface="Roboto" charset="0"/>
                <a:cs typeface="Roboto" charset="0"/>
              </a:rPr>
              <a:t>.</a:t>
            </a:r>
          </a:p>
          <a:p>
            <a:endParaRPr lang="ru-RU" sz="1300" dirty="0">
              <a:latin typeface="Roboto" charset="0"/>
              <a:ea typeface="Roboto" charset="0"/>
              <a:cs typeface="Roboto" charset="0"/>
            </a:endParaRPr>
          </a:p>
          <a:p>
            <a:r>
              <a:rPr lang="ru-RU" sz="1300" dirty="0">
                <a:latin typeface="Roboto" charset="0"/>
                <a:ea typeface="Roboto" charset="0"/>
                <a:cs typeface="Roboto" charset="0"/>
              </a:rPr>
              <a:t>Телефоны для уточнения:</a:t>
            </a:r>
          </a:p>
          <a:p>
            <a:r>
              <a:rPr lang="ru-RU" sz="1300" dirty="0">
                <a:latin typeface="Roboto" charset="0"/>
                <a:ea typeface="Roboto" charset="0"/>
                <a:cs typeface="Roboto" charset="0"/>
              </a:rPr>
              <a:t>(35342) 3-05-06, добавочные: 2230, 2461, 2341, 2233, 2234, 2267, 2344, 2462, 2464, 2465, 2467 </a:t>
            </a:r>
          </a:p>
          <a:p>
            <a:endParaRPr lang="ru-RU" sz="1300" dirty="0">
              <a:latin typeface="Roboto" charset="0"/>
              <a:ea typeface="Roboto" charset="0"/>
              <a:cs typeface="Roboto" charset="0"/>
            </a:endParaRPr>
          </a:p>
          <a:p>
            <a:endParaRPr lang="ru-RU" sz="1300" dirty="0">
              <a:latin typeface="Roboto" charset="0"/>
              <a:ea typeface="Roboto" charset="0"/>
              <a:cs typeface="Roboto" charset="0"/>
            </a:endParaRPr>
          </a:p>
          <a:p>
            <a:endParaRPr lang="ru-RU" sz="1300" dirty="0">
              <a:latin typeface="Roboto" charset="0"/>
              <a:ea typeface="Roboto" charset="0"/>
              <a:cs typeface="Roboto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1300" dirty="0"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45665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165668</TotalTime>
  <Words>278</Words>
  <Application>Microsoft Office PowerPoint</Application>
  <PresentationFormat>Лист A4 (210x297 мм)</PresentationFormat>
  <Paragraphs>31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Calibri</vt:lpstr>
      <vt:lpstr>Roboto</vt:lpstr>
      <vt:lpstr>Arial</vt:lpstr>
      <vt:lpstr>Roboto Condensed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Людмила Антонова</cp:lastModifiedBy>
  <cp:revision>2021</cp:revision>
  <cp:lastPrinted>2022-03-23T05:26:59Z</cp:lastPrinted>
  <dcterms:created xsi:type="dcterms:W3CDTF">2014-10-08T23:03:32Z</dcterms:created>
  <dcterms:modified xsi:type="dcterms:W3CDTF">2024-01-25T04:12:00Z</dcterms:modified>
</cp:coreProperties>
</file>