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294"/>
    <a:srgbClr val="9933CC"/>
    <a:srgbClr val="467126"/>
    <a:srgbClr val="406CA7"/>
    <a:srgbClr val="A3171E"/>
    <a:srgbClr val="2AA635"/>
    <a:srgbClr val="4F1F7B"/>
    <a:srgbClr val="1E5DB2"/>
    <a:srgbClr val="404040"/>
    <a:srgbClr val="32A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3132000"/>
            <a:ext cx="7561263" cy="4400964"/>
            <a:chOff x="0" y="3234704"/>
            <a:chExt cx="7561263" cy="440096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6" y="4012270"/>
              <a:ext cx="6649424" cy="3623398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3234704"/>
              <a:ext cx="7561263" cy="527819"/>
            </a:xfrm>
            <a:prstGeom prst="rect">
              <a:avLst/>
            </a:prstGeom>
            <a:solidFill>
              <a:srgbClr val="00A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733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ИНВАЛИДАМ,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</a:t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из числа граждан</a:t>
            </a:r>
            <a:r>
              <a:rPr lang="en-US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Донецкой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Народной Республики, Луганской Народной Республики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Украины </a:t>
            </a:r>
            <a:r>
              <a:rPr lang="ru-RU" sz="27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без гражданства,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вынужденно покинувших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территории Донецкой Народной Республики, Луганской Народной Республики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 Украины и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прибывших </a:t>
            </a: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Федерации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2"/>
          <a:stretch/>
        </p:blipFill>
        <p:spPr>
          <a:xfrm>
            <a:off x="2467557" y="7871274"/>
            <a:ext cx="2589732" cy="280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738188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ПО 31 ДЕКАБРЯ 2022 ГОДА ПРИ УСЛОВИИ, 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ИНВАЛИДЫ И СЕМЬИ С ДЕТЬМИ-ИНВАЛИДАМИ: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беженцами.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1961"/>
              </p:ext>
            </p:extLst>
          </p:nvPr>
        </p:nvGraphicFramePr>
        <p:xfrm>
          <a:off x="324247" y="5058668"/>
          <a:ext cx="6984776" cy="4416552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046207">
                  <a:extLst>
                    <a:ext uri="{9D8B030D-6E8A-4147-A177-3AD203B41FA5}">
                      <a16:colId xmlns:a16="http://schemas.microsoft.com/office/drawing/2014/main" xmlns="" val="1328489137"/>
                    </a:ext>
                  </a:extLst>
                </a:gridCol>
                <a:gridCol w="1057486">
                  <a:extLst>
                    <a:ext uri="{9D8B030D-6E8A-4147-A177-3AD203B41FA5}">
                      <a16:colId xmlns:a16="http://schemas.microsoft.com/office/drawing/2014/main" xmlns="" val="3283464731"/>
                    </a:ext>
                  </a:extLst>
                </a:gridCol>
                <a:gridCol w="3881083">
                  <a:extLst>
                    <a:ext uri="{9D8B030D-6E8A-4147-A177-3AD203B41FA5}">
                      <a16:colId xmlns:a16="http://schemas.microsoft.com/office/drawing/2014/main" xmlns="" val="3454586397"/>
                    </a:ext>
                  </a:extLst>
                </a:gridCol>
              </a:tblGrid>
              <a:tr h="68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ВИДЫ ВЫПЛАТ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РАЗМЕР (РУБ.)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УСЛОВИЯ, ПРИ КОТОРЫХ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 ВЫПЛАТЕ МОЖЕТ БЫТЬ ОТКАЗАНО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82811"/>
                  </a:ext>
                </a:extLst>
              </a:tr>
              <a:tr h="579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социальная выплата инвалидам.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Предоставление лицу, прибывшему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территорию РФ, социальной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выплаты в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другом субъекте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РФ.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Не предоставление документов (документа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), предусмотренного законодательством.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Реализация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права на пенсионное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обеспечение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700" dirty="0">
                          <a:effectLst/>
                          <a:latin typeface="Century Gothic" panose="020B0502020202020204" pitchFamily="34" charset="0"/>
                        </a:rPr>
                        <a:t>соответствии </a:t>
                      </a: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с законодательством РФ.</a:t>
                      </a:r>
                      <a:endParaRPr lang="en-US" sz="17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получения ежемесячной пенсионной выплаты. 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625094"/>
                  </a:ext>
                </a:extLst>
              </a:tr>
              <a:tr h="2021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smtClean="0">
                          <a:effectLst/>
                          <a:latin typeface="Century Gothic" panose="020B0502020202020204" pitchFamily="34" charset="0"/>
                        </a:rPr>
                        <a:t>Доплата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к </a:t>
                      </a:r>
                      <a:r>
                        <a:rPr lang="ru-RU" sz="1800" smtClean="0">
                          <a:effectLst/>
                          <a:latin typeface="Century Gothic" panose="020B0502020202020204" pitchFamily="34" charset="0"/>
                        </a:rPr>
                        <a:t>ежемесячной социальной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выплате для инвалидов I группы, детей-инвалидов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3 000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47516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54167" y="4479794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52001" y="4050556"/>
            <a:ext cx="5389174" cy="5040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6752" y="3906540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71803" y="4139627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Инвалид – Бесплатные иконки: лю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0" y="190023"/>
            <a:ext cx="779286" cy="7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6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документ, удостоверяющий личность;</a:t>
            </a:r>
          </a:p>
          <a:p>
            <a:pPr marL="271463" indent="-27146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статус (справка к акту освидетельствования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медико-социальной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экспертной комиссии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271463" indent="-27146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медицинское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заключение 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ребенка-  инвалида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возрасте до 18 лет);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счета, открытый в кредитной организации на территории Российской Федерации.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1654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4616" y="6792971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помощь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РФ,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9102" y="6646105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888" y="6210796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6004" y="6070101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6202535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населения</a:t>
            </a:r>
            <a:r>
              <a:rPr lang="ru-RU" sz="18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»;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единый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контактный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центр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3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8177" y="3737356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238</Words>
  <Application>Microsoft Office PowerPoint</Application>
  <PresentationFormat>Произвольный</PresentationFormat>
  <Paragraphs>48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94</cp:revision>
  <cp:lastPrinted>2022-09-12T09:02:34Z</cp:lastPrinted>
  <dcterms:created xsi:type="dcterms:W3CDTF">2021-03-31T04:19:56Z</dcterms:created>
  <dcterms:modified xsi:type="dcterms:W3CDTF">2022-09-12T10:51:23Z</dcterms:modified>
</cp:coreProperties>
</file>