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68" r:id="rId4"/>
    <p:sldId id="269" r:id="rId5"/>
  </p:sldIdLst>
  <p:sldSz cx="7561263" cy="10693400"/>
  <p:notesSz cx="6797675" cy="9926638"/>
  <p:defaultTextStyle>
    <a:defPPr>
      <a:defRPr lang="ru-RU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0" userDrawn="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EE"/>
    <a:srgbClr val="406CA7"/>
    <a:srgbClr val="A3171E"/>
    <a:srgbClr val="2AA635"/>
    <a:srgbClr val="4F1F7B"/>
    <a:srgbClr val="1E5DB2"/>
    <a:srgbClr val="404040"/>
    <a:srgbClr val="32ABCA"/>
    <a:srgbClr val="7E197A"/>
    <a:srgbClr val="1C9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-2172" y="-72"/>
      </p:cViewPr>
      <p:guideLst>
        <p:guide orient="horz" pos="420"/>
        <p:guide pos="23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5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11321" y="472787"/>
            <a:ext cx="1988770" cy="100597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387" y="472787"/>
            <a:ext cx="5842913" cy="100597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1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19"/>
            <a:ext cx="6427074" cy="2339181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2387" y="2750086"/>
            <a:ext cx="3915841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84250" y="2750086"/>
            <a:ext cx="3915842" cy="77824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393640"/>
            <a:ext cx="3340871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391195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40"/>
            <a:ext cx="3342183" cy="99755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391195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5"/>
            <a:ext cx="2487603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6" cy="9126520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3" cy="7314583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4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95127"/>
            <a:ext cx="6805137" cy="7057150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99E5-6FF0-4ADF-AFB3-77902BDEF769}" type="datetimeFigureOut">
              <a:rPr lang="ru-RU" smtClean="0"/>
              <a:pPr/>
              <a:t>12.09.2022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600B-40E5-47C0-B63E-96A1D0C844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0" y="3132000"/>
            <a:ext cx="7561263" cy="4400964"/>
            <a:chOff x="0" y="3234704"/>
            <a:chExt cx="7561263" cy="440096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446" y="4012270"/>
              <a:ext cx="6649424" cy="3623398"/>
            </a:xfrm>
            <a:prstGeom prst="rect">
              <a:avLst/>
            </a:prstGeom>
          </p:spPr>
        </p:pic>
        <p:sp>
          <p:nvSpPr>
            <p:cNvPr id="14" name="Прямоугольник 13"/>
            <p:cNvSpPr/>
            <p:nvPr/>
          </p:nvSpPr>
          <p:spPr>
            <a:xfrm>
              <a:off x="0" y="3234704"/>
              <a:ext cx="7561263" cy="527819"/>
            </a:xfrm>
            <a:prstGeom prst="rect">
              <a:avLst/>
            </a:prstGeom>
            <a:solidFill>
              <a:srgbClr val="00AC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300145" y="3138217"/>
            <a:ext cx="6984028" cy="462694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ПЕНСИОНЕРАМ,</a:t>
            </a:r>
            <a:r>
              <a:rPr lang="ru-RU" sz="2800" dirty="0" smtClean="0">
                <a:solidFill>
                  <a:schemeClr val="bg1"/>
                </a:solidFill>
                <a:latin typeface="Century Gothic" pitchFamily="34" charset="0"/>
              </a:rPr>
              <a:t>                               </a:t>
            </a:r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из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числа граждан</a:t>
            </a:r>
            <a: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/>
            </a:r>
            <a:br>
              <a:rPr lang="en-US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</a:b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</a:t>
            </a:r>
            <a:r>
              <a:rPr lang="ru-RU" sz="270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</a:t>
            </a:r>
            <a:r>
              <a:rPr lang="ru-RU" sz="270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лиц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без гражданства,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вынужденно покинувших территории Донецкой Народной Республики, Луганской Народной Республики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и Украины и прибывших </a:t>
            </a:r>
            <a:endParaRPr lang="ru-RU" sz="2700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itchFamily="34" charset="0"/>
            </a:endParaRPr>
          </a:p>
          <a:p>
            <a:pPr lvl="0" algn="ctr"/>
            <a:r>
              <a:rPr lang="ru-RU" sz="2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на </a:t>
            </a:r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территорию </a:t>
            </a:r>
          </a:p>
          <a:p>
            <a:pPr lvl="0" algn="ctr"/>
            <a:r>
              <a:rPr lang="ru-RU" sz="2700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itchFamily="34" charset="0"/>
              </a:rPr>
              <a:t>Российской Федерации</a:t>
            </a:r>
            <a:endParaRPr lang="ru-RU" sz="27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36663" y="1314252"/>
            <a:ext cx="6886348" cy="175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УКАЗ ПРЕЗИДЕНТА РОССИЙСКОЙ ФЕДЕРАЦИИ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ОТ 27 АВГУСТА 2022 Г. № 586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«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выплатах гражданам Донецкой Народной Республики,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Луганской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Народной Республики и Украины </a:t>
            </a: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территорию Российской Федерации» </a:t>
            </a: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503" y="7885416"/>
            <a:ext cx="4465311" cy="28079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36" y="312506"/>
            <a:ext cx="875174" cy="768340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1692399" y="1584000"/>
            <a:ext cx="4176000" cy="0"/>
          </a:xfrm>
          <a:prstGeom prst="line">
            <a:avLst/>
          </a:prstGeom>
          <a:ln w="12700">
            <a:solidFill>
              <a:srgbClr val="C0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738188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ВЫПЛАТА НАЗНАЧАЕТСЯ С 1 ИЮЛЯ 2022 ГОДА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ПО 31 ДЕКАБРЯ 2022 ГОДА ПРИ УСЛОВИИ,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ЧТО ПЕНСИОНЕРЫ: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прибыли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территорию Российской Федерации после 18 февраля 2022 года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имеют постоянное место жительства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территориях ДНР, ЛНР и Украины;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официально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признаны в Российской Федерации беженцами.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36069" y="666120"/>
            <a:ext cx="7200000" cy="1588"/>
          </a:xfrm>
          <a:prstGeom prst="line">
            <a:avLst/>
          </a:prstGeom>
          <a:ln>
            <a:solidFill>
              <a:srgbClr val="F38114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93053" y="234132"/>
            <a:ext cx="5394781" cy="50006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F38114"/>
                </a:solidFill>
                <a:latin typeface="Century Gothic" pitchFamily="34" charset="0"/>
              </a:rPr>
              <a:t>КТО ИМЕЕТ ПРАВО</a:t>
            </a:r>
            <a:endParaRPr lang="ru-RU" sz="2200" b="1" dirty="0">
              <a:solidFill>
                <a:srgbClr val="F38114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69037" y="90116"/>
            <a:ext cx="1080000" cy="1080000"/>
          </a:xfrm>
          <a:prstGeom prst="ellipse">
            <a:avLst/>
          </a:prstGeom>
          <a:solidFill>
            <a:srgbClr val="F38114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Пара стариков – Бесплатные иконки: люд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99" y="234132"/>
            <a:ext cx="816744" cy="74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2079476"/>
              </p:ext>
            </p:extLst>
          </p:nvPr>
        </p:nvGraphicFramePr>
        <p:xfrm>
          <a:off x="377031" y="5058668"/>
          <a:ext cx="7004000" cy="4283964"/>
        </p:xfrm>
        <a:graphic>
          <a:graphicData uri="http://schemas.openxmlformats.org/drawingml/2006/table">
            <a:tbl>
              <a:tblPr firstRow="1">
                <a:tableStyleId>{69012ECD-51FC-41F1-AA8D-1B2483CD663E}</a:tableStyleId>
              </a:tblPr>
              <a:tblGrid>
                <a:gridCol w="2013678">
                  <a:extLst>
                    <a:ext uri="{9D8B030D-6E8A-4147-A177-3AD203B41FA5}">
                      <a16:colId xmlns:a16="http://schemas.microsoft.com/office/drawing/2014/main" xmlns="" val="1328489137"/>
                    </a:ext>
                  </a:extLst>
                </a:gridCol>
                <a:gridCol w="1068568">
                  <a:extLst>
                    <a:ext uri="{9D8B030D-6E8A-4147-A177-3AD203B41FA5}">
                      <a16:colId xmlns:a16="http://schemas.microsoft.com/office/drawing/2014/main" xmlns="" val="3283464731"/>
                    </a:ext>
                  </a:extLst>
                </a:gridCol>
                <a:gridCol w="3921754">
                  <a:extLst>
                    <a:ext uri="{9D8B030D-6E8A-4147-A177-3AD203B41FA5}">
                      <a16:colId xmlns:a16="http://schemas.microsoft.com/office/drawing/2014/main" xmlns="" val="3454586397"/>
                    </a:ext>
                  </a:extLst>
                </a:gridCol>
              </a:tblGrid>
              <a:tr h="6868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ВИДЫ ВЫПЛАТ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РАЗМЕР (РУБ.)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УСЛОВИЯ, ПРИ КОТОРЫХ </a:t>
                      </a:r>
                      <a: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n-US" sz="1800" dirty="0" smtClean="0">
                          <a:effectLst/>
                          <a:latin typeface="Century Gothic" panose="020B0502020202020204" pitchFamily="34" charset="0"/>
                        </a:rPr>
                      </a:b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 ВЫПЛАТЕ МОЖЕТ БЫТЬ ОТКАЗАНО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1F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982811"/>
                  </a:ext>
                </a:extLst>
              </a:tr>
              <a:tr h="579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Ежемесячная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пенсионная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выплата.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10 000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Предоставление лицу, прибывшему на территорию РФ, социальной выплаты в другом субъекте РФ.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Не предоставление документов (документа), предусмотренного законодательством.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</a:rPr>
                        <a:t>Реализация права на пенсионное обеспечение в соответствии с законодательством РФ.</a:t>
                      </a:r>
                      <a:endParaRPr lang="en-US" sz="1700" dirty="0" smtClean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7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случае получения ежемесячной социальной выплаты инвалидам.</a:t>
                      </a:r>
                      <a:endParaRPr lang="ru-RU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625094"/>
                  </a:ext>
                </a:extLst>
              </a:tr>
              <a:tr h="2021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2.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Доплата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к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ежемесячной пенсионной </a:t>
                      </a: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выплате лицам, достигшим возраста 80 </a:t>
                      </a:r>
                      <a:r>
                        <a:rPr lang="ru-RU" sz="1800" dirty="0" smtClean="0">
                          <a:effectLst/>
                          <a:latin typeface="Century Gothic" panose="020B0502020202020204" pitchFamily="34" charset="0"/>
                        </a:rPr>
                        <a:t>лет.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75"/>
                        </a:spcAft>
                      </a:pPr>
                      <a:r>
                        <a:rPr lang="ru-RU" sz="1800" dirty="0">
                          <a:effectLst/>
                          <a:latin typeface="Century Gothic" panose="020B0502020202020204" pitchFamily="34" charset="0"/>
                        </a:rPr>
                        <a:t>3 000</a:t>
                      </a:r>
                      <a:endParaRPr lang="ru-RU" sz="18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75" marR="47675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25475164"/>
                  </a:ext>
                </a:extLst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-54167" y="4479794"/>
            <a:ext cx="7200000" cy="1588"/>
          </a:xfrm>
          <a:prstGeom prst="line">
            <a:avLst/>
          </a:prstGeom>
          <a:ln>
            <a:solidFill>
              <a:srgbClr val="4F1F7B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552001" y="4050556"/>
            <a:ext cx="5389174" cy="50401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4F1F7B"/>
                </a:solidFill>
                <a:latin typeface="Century Gothic" pitchFamily="34" charset="0"/>
              </a:rPr>
              <a:t>РАЗМЕР ВЫПЛАТЫ</a:t>
            </a:r>
            <a:endParaRPr lang="ru-RU" sz="2200" b="1" dirty="0">
              <a:solidFill>
                <a:srgbClr val="4F1F7B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56752" y="3906540"/>
            <a:ext cx="1080000" cy="1080000"/>
          </a:xfrm>
          <a:prstGeom prst="ellipse">
            <a:avLst/>
          </a:prstGeom>
          <a:solidFill>
            <a:srgbClr val="4F1F7B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4" descr="Ruble Svg Png Icon Free Download (#464693) - OnlineWebFonts.COM"/>
          <p:cNvPicPr>
            <a:picLocks noChangeAspect="1" noChangeArrowheads="1"/>
          </p:cNvPicPr>
          <p:nvPr/>
        </p:nvPicPr>
        <p:blipFill>
          <a:blip r:embed="rId4" cstate="print">
            <a:lum bright="100000"/>
          </a:blip>
          <a:srcRect/>
          <a:stretch>
            <a:fillRect/>
          </a:stretch>
        </p:blipFill>
        <p:spPr bwMode="auto">
          <a:xfrm>
            <a:off x="471803" y="4139627"/>
            <a:ext cx="649897" cy="648000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6"/>
            <a:ext cx="5715040" cy="2740826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ДЛЯ НАЗНАЧЕНИЯ УКАЗАННЫХ ВЫПЛАТ </a:t>
            </a:r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ГРАЖДАНАМ НЕОБХОДИМО ПРЕДОСТАВИТЬ: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основание пребывания на территории Российской Федерации;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документ, удостоверяющий личность;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документы, подтверждающие статус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 получении трудовой пенсии по возрасту, инвалидности, по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потере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кормильца или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достижение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возраста 55 лет (для женщин)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60 лет (для мужчин);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номер счета, открытый в кредитной организации на территории Российской Федерации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2AA635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2AA635"/>
                </a:solidFill>
                <a:latin typeface="Century Gothic" pitchFamily="34" charset="0"/>
              </a:rPr>
              <a:t>ДОКУМЕНТЫ ДЛЯ НАЗНАЧЕНИЯ ВЫПЛАТ </a:t>
            </a:r>
            <a:endParaRPr lang="ru-RU" sz="2200" b="1" dirty="0">
              <a:solidFill>
                <a:srgbClr val="2AA635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2AA635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halfpipe.sh/features/pipes/noun_File_12299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82" y="165445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4616" y="6792971"/>
            <a:ext cx="5715040" cy="1987154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Лицам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, прибывшим на территорию Российской Федерации, ранее получившим единовременную материальную помощь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размере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10 000 рублей, представление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документов, подтверждающих временное пребывание на территории РФ,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не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требуется. 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-19102" y="6646105"/>
            <a:ext cx="7200000" cy="1588"/>
          </a:xfrm>
          <a:prstGeom prst="line">
            <a:avLst/>
          </a:prstGeom>
          <a:ln>
            <a:solidFill>
              <a:srgbClr val="A3171E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1511888" y="6210796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 smtClean="0">
                <a:solidFill>
                  <a:srgbClr val="A3171E"/>
                </a:solidFill>
                <a:latin typeface="Century Gothic" pitchFamily="34" charset="0"/>
              </a:rPr>
              <a:t>ПРИМЕЧАНИЕ</a:t>
            </a:r>
            <a:endParaRPr lang="ru-RU" sz="2200" b="1" dirty="0">
              <a:solidFill>
                <a:srgbClr val="A3171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286004" y="6070101"/>
            <a:ext cx="1080000" cy="10800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https://pic.onlinewebfonts.com/svg/img_51812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68" y="6202535"/>
            <a:ext cx="813472" cy="81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048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1888" y="808995"/>
            <a:ext cx="5932370" cy="3529593"/>
          </a:xfrm>
          <a:prstGeom prst="rect">
            <a:avLst/>
          </a:prstGeom>
        </p:spPr>
        <p:txBody>
          <a:bodyPr rIns="0">
            <a:no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РАЗЪЯСНЕНИЯ ПО ВОПРОСУ ПРЕДОСТАВЛЕНИЯ </a:t>
            </a:r>
            <a:r>
              <a:rPr lang="ru-RU" sz="1800" b="1" spc="-2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ВЫПЛАТ ВЫ МОЖЕТЕ ПОЛУЧИТЬ ПО СЛЕДУЮЩИМ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ТЕЛЕФОНАМ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endParaRPr lang="ru-RU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3532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77-03-03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«телефон горячей линии Министерства социального развития Оренбургской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области»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;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(3532)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34-18-71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–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многоканальный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 </a:t>
            </a:r>
            <a:r>
              <a:rPr lang="ru-RU" sz="18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ГКУ «Центр социальной поддержки населения</a:t>
            </a:r>
            <a:r>
              <a:rPr lang="ru-RU" sz="1800" spc="-3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»;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800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600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00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-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единый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контактный </a:t>
            </a: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центр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.</a:t>
            </a:r>
          </a:p>
          <a:p>
            <a:pPr marL="357188">
              <a:lnSpc>
                <a:spcPct val="120000"/>
              </a:lnSpc>
              <a:spcAft>
                <a:spcPts val="600"/>
              </a:spcAf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ИНФОРМАЦИЮ ОБ АДРЕСАХ,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ТЕЛЕФОНАХ ФИЛИАЛОВ ЦЕНТРА СОЦИАЛЬНОЙ ПОДДЕРЖКИ НАСЕЛЕНИЯ ДЛЯ ОФОРМЛЕНИЯ УКАЗАННЫХ ВЫПЛАТ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: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 </a:t>
            </a:r>
            <a:endParaRPr lang="en-US" sz="1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  <a:p>
            <a:pPr indent="357188">
              <a:lnSpc>
                <a:spcPct val="120000"/>
              </a:lnSpc>
              <a:spcAft>
                <a:spcPts val="600"/>
              </a:spcAft>
            </a:pP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на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сайте </a:t>
            </a:r>
            <a:r>
              <a:rPr lang="ru-RU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http://msr.orb.ru/ 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/>
            </a:r>
            <a:b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</a:br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в </a:t>
            </a:r>
            <a:r>
              <a:rPr lang="ru-RU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itchFamily="34" charset="0"/>
              </a:rPr>
              <a:t>разделе «Министерство /Подведомственные организации/ Контакты ГКУ Оренбургской области «Центр социальной поддержки населения» и его филиалов</a:t>
            </a:r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17408" y="666120"/>
            <a:ext cx="7200000" cy="1588"/>
          </a:xfrm>
          <a:prstGeom prst="line">
            <a:avLst/>
          </a:prstGeom>
          <a:ln>
            <a:solidFill>
              <a:srgbClr val="406CA7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513582" y="234132"/>
            <a:ext cx="5392913" cy="360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ru-RU" sz="2200" b="1" dirty="0">
                <a:solidFill>
                  <a:srgbClr val="406CA7"/>
                </a:solidFill>
                <a:latin typeface="Century Gothic" pitchFamily="34" charset="0"/>
              </a:rPr>
              <a:t>КУДА ОБРАЩАТЬСЯ</a:t>
            </a:r>
          </a:p>
        </p:txBody>
      </p:sp>
      <p:sp>
        <p:nvSpPr>
          <p:cNvPr id="10" name="Овал 9"/>
          <p:cNvSpPr/>
          <p:nvPr/>
        </p:nvSpPr>
        <p:spPr>
          <a:xfrm>
            <a:off x="287698" y="90116"/>
            <a:ext cx="1080000" cy="1080000"/>
          </a:xfrm>
          <a:prstGeom prst="ellipse">
            <a:avLst/>
          </a:prstGeom>
          <a:solidFill>
            <a:srgbClr val="406CA7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9538448"/>
            <a:ext cx="7561263" cy="115495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ВЫПЛАТЫ ПЕНСИОНЕРАМ ДОНЕЦКОЙ НАРОДНОЙ РЕСПУБЛИКИ,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ЛУГАНСКОЙ НАРОДНОЙ РЕСПУБЛИКИ И УКРАИНЫ И ЛИЦАМ БЕЗ ГРАЖДАНСТВА, ВЫНУЖДЕННО ПОКИНУВШИМ ТЕРРИТОРИИ ДОНЕЦКОЙ НАРОДНОЙ РЕСПУБЛИКИ, ЛУГАНСКОЙ НАРОДНОЙ РЕСПУБЛИКИ И УКРАИНЫ И ПРИБЫВШИМ </a:t>
            </a:r>
            <a:b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</a:br>
            <a:r>
              <a:rPr lang="ru-RU" sz="1400" dirty="0" smtClean="0">
                <a:solidFill>
                  <a:schemeClr val="bg1"/>
                </a:solidFill>
                <a:latin typeface="Century Gothic" pitchFamily="34" charset="0"/>
              </a:rPr>
              <a:t>НА ТЕРРИТОРИЮ РОССИЙСКОЙ ФЕДЕРАЦИИ 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4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1937156"/>
            <a:ext cx="310246" cy="313200"/>
          </a:xfrm>
          <a:prstGeom prst="ellipse">
            <a:avLst/>
          </a:prstGeom>
          <a:noFill/>
        </p:spPr>
      </p:pic>
      <p:pic>
        <p:nvPicPr>
          <p:cNvPr id="3074" name="Picture 2" descr="https://cdn.onlinewebfonts.com/svg/download_23890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8" y="306212"/>
            <a:ext cx="776332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0556" y="2981272"/>
            <a:ext cx="310246" cy="313200"/>
          </a:xfrm>
          <a:prstGeom prst="ellipse">
            <a:avLst/>
          </a:prstGeom>
          <a:noFill/>
        </p:spPr>
      </p:pic>
      <p:pic>
        <p:nvPicPr>
          <p:cNvPr id="13" name="Picture 10" descr="Phone Icon Blue Png, Transparent Png - 1024x1024 PNG - DLF.PT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4360" t="4574" r="4069" b="7092"/>
          <a:stretch>
            <a:fillRect/>
          </a:stretch>
        </p:blipFill>
        <p:spPr bwMode="auto">
          <a:xfrm>
            <a:off x="1598177" y="3737356"/>
            <a:ext cx="310246" cy="313200"/>
          </a:xfrm>
          <a:prstGeom prst="ellipse">
            <a:avLst/>
          </a:prstGeom>
          <a:noFill/>
        </p:spPr>
      </p:pic>
      <p:pic>
        <p:nvPicPr>
          <p:cNvPr id="1030" name="Picture 6" descr="Интернет – Бесплатные иконки: знаки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7" y="6329644"/>
            <a:ext cx="313200" cy="31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9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245</Words>
  <Application>Microsoft Office PowerPoint</Application>
  <PresentationFormat>Произвольный</PresentationFormat>
  <Paragraphs>47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Chistyakov-VV</dc:creator>
  <cp:lastModifiedBy>gridunova-va</cp:lastModifiedBy>
  <cp:revision>89</cp:revision>
  <cp:lastPrinted>2022-09-12T09:03:15Z</cp:lastPrinted>
  <dcterms:created xsi:type="dcterms:W3CDTF">2021-03-31T04:19:56Z</dcterms:created>
  <dcterms:modified xsi:type="dcterms:W3CDTF">2022-09-12T10:51:38Z</dcterms:modified>
</cp:coreProperties>
</file>