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</p:sldIdLst>
  <p:sldSz cx="9906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743040" y="1122480"/>
            <a:ext cx="8419680" cy="11066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743040" y="1122480"/>
            <a:ext cx="8419680" cy="11066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1120" y="365040"/>
            <a:ext cx="854352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1120" y="1825560"/>
            <a:ext cx="854352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81120" y="6356520"/>
            <a:ext cx="222840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92F64BB-8B0F-4EDE-A56D-313E83F352B2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16.2.21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281400" y="6356520"/>
            <a:ext cx="33429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996240" y="6356520"/>
            <a:ext cx="222840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C23FC0B-B88D-4441-B79F-B4422807DC06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ru-RU" sz="60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681120" y="6356520"/>
            <a:ext cx="222840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D885B2C-1D22-47AA-87D9-FA54774F2C5D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16.2.21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3281400" y="6356520"/>
            <a:ext cx="33429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6996240" y="6356520"/>
            <a:ext cx="222840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33B0ED0-D5C6-4FEB-B85B-C650B25737DD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Объект 3" descr=""/>
          <p:cNvPicPr/>
          <p:nvPr/>
        </p:nvPicPr>
        <p:blipFill>
          <a:blip r:embed="rId1"/>
          <a:stretch/>
        </p:blipFill>
        <p:spPr>
          <a:xfrm>
            <a:off x="0" y="-145080"/>
            <a:ext cx="9905760" cy="7002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9905760" cy="6857640"/>
          </a:xfrm>
          <a:prstGeom prst="rect">
            <a:avLst/>
          </a:prstGeom>
          <a:ln w="0"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156600" y="2718720"/>
            <a:ext cx="2177640" cy="333720"/>
          </a:xfrm>
          <a:prstGeom prst="rect">
            <a:avLst/>
          </a:prstGeom>
          <a:noFill/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Поиск работы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2611440" y="2588040"/>
            <a:ext cx="2302200" cy="592560"/>
          </a:xfrm>
          <a:prstGeom prst="rect">
            <a:avLst/>
          </a:prstGeom>
          <a:noFill/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100" spc="-1" strike="noStrike">
                <a:solidFill>
                  <a:srgbClr val="000000"/>
                </a:solidFill>
                <a:latin typeface="Times New Roman"/>
              </a:rPr>
              <a:t>Осуществление индивидуальной предпринимательской деятельности</a:t>
            </a:r>
            <a:endParaRPr b="0" lang="ru-RU" sz="1100" spc="-1" strike="noStrike">
              <a:latin typeface="Arial"/>
            </a:endParaRPr>
          </a:p>
        </p:txBody>
      </p:sp>
      <p:sp>
        <p:nvSpPr>
          <p:cNvPr id="86" name="CustomShape 3"/>
          <p:cNvSpPr/>
          <p:nvPr/>
        </p:nvSpPr>
        <p:spPr>
          <a:xfrm>
            <a:off x="2548440" y="3897360"/>
            <a:ext cx="2332800" cy="410040"/>
          </a:xfrm>
          <a:prstGeom prst="rect">
            <a:avLst/>
          </a:prstGeom>
          <a:noFill/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1" lang="ru-RU" sz="1050" spc="-1" strike="noStrike">
                <a:solidFill>
                  <a:srgbClr val="000000"/>
                </a:solidFill>
                <a:latin typeface="Times New Roman"/>
              </a:rPr>
              <a:t>ЕДВ в размере до 250 ты</a:t>
            </a:r>
            <a:r>
              <a:rPr b="1" lang="ru-RU" sz="1050" spc="-1" strike="noStrike">
                <a:solidFill>
                  <a:srgbClr val="000000"/>
                </a:solidFill>
                <a:latin typeface="Times New Roman"/>
              </a:rPr>
              <a:t>с. рублей;</a:t>
            </a:r>
            <a:endParaRPr b="0" lang="ru-RU" sz="105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Times New Roman"/>
              </a:rPr>
              <a:t>Курсы обучения до 30 тыс. рублей.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87" name="CustomShape 4"/>
          <p:cNvSpPr/>
          <p:nvPr/>
        </p:nvSpPr>
        <p:spPr>
          <a:xfrm>
            <a:off x="7468200" y="3898800"/>
            <a:ext cx="2332800" cy="425160"/>
          </a:xfrm>
          <a:prstGeom prst="rect">
            <a:avLst/>
          </a:prstGeom>
          <a:noFill/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100" spc="-1" strike="noStrike">
                <a:solidFill>
                  <a:srgbClr val="000000"/>
                </a:solidFill>
                <a:latin typeface="Times New Roman"/>
              </a:rPr>
              <a:t>ЕДВ в размере прожиточного минимума на срок до 6 месяцев</a:t>
            </a:r>
            <a:endParaRPr b="0" lang="ru-RU" sz="1100" spc="-1" strike="noStrike">
              <a:latin typeface="Arial"/>
            </a:endParaRPr>
          </a:p>
        </p:txBody>
      </p:sp>
      <p:sp>
        <p:nvSpPr>
          <p:cNvPr id="88" name="CustomShape 5"/>
          <p:cNvSpPr/>
          <p:nvPr/>
        </p:nvSpPr>
        <p:spPr>
          <a:xfrm>
            <a:off x="8312760" y="5240160"/>
            <a:ext cx="1515240" cy="1002960"/>
          </a:xfrm>
          <a:prstGeom prst="rect">
            <a:avLst/>
          </a:prstGeom>
          <a:noFill/>
          <a:ln w="0">
            <a:noFill/>
          </a:ln>
          <a:effectLst>
            <a:outerShdw algn="t" blurRad="50800" dir="5400000" dist="381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Заявитель исполняет условия программы социальной адаптации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89" name="CustomShape 6"/>
          <p:cNvSpPr/>
          <p:nvPr/>
        </p:nvSpPr>
        <p:spPr>
          <a:xfrm>
            <a:off x="6670800" y="5256000"/>
            <a:ext cx="1515240" cy="1002960"/>
          </a:xfrm>
          <a:prstGeom prst="rect">
            <a:avLst/>
          </a:prstGeom>
          <a:noFill/>
          <a:ln w="0">
            <a:noFill/>
          </a:ln>
          <a:effectLst>
            <a:outerShdw algn="t" blurRad="50800" dir="5400000" dist="381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МСР утверждает социальный контракт, осуществляет выплаты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90" name="CustomShape 7"/>
          <p:cNvSpPr/>
          <p:nvPr/>
        </p:nvSpPr>
        <p:spPr>
          <a:xfrm>
            <a:off x="47160" y="3435840"/>
            <a:ext cx="2396520" cy="1444320"/>
          </a:xfrm>
          <a:prstGeom prst="rect">
            <a:avLst/>
          </a:prstGeom>
          <a:noFill/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900" spc="-1" strike="noStrike">
                <a:solidFill>
                  <a:srgbClr val="000000"/>
                </a:solidFill>
                <a:latin typeface="Times New Roman"/>
              </a:rPr>
              <a:t>1</a:t>
            </a:r>
            <a:r>
              <a:rPr b="1" lang="ru-RU" sz="800" spc="-1" strike="noStrike">
                <a:solidFill>
                  <a:srgbClr val="000000"/>
                </a:solidFill>
                <a:latin typeface="Times New Roman"/>
              </a:rPr>
              <a:t>) ЕДВ в размере прожиточного минимума на срок до 4 месяцев (1 месяц с заключения контракта, 3 месяца с даты заключения трудового договора)</a:t>
            </a:r>
            <a:endParaRPr b="0" lang="ru-RU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Times New Roman"/>
              </a:rPr>
              <a:t>2)Курсы обучения в размере до 30 тыс. рублей;</a:t>
            </a:r>
            <a:endParaRPr b="0" lang="ru-RU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Times New Roman"/>
              </a:rPr>
              <a:t>ЕДВ в период обучения ½  прожиточного минимума до 3 месяцев;</a:t>
            </a:r>
            <a:endParaRPr b="0" lang="ru-RU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Times New Roman"/>
              </a:rPr>
              <a:t>3)Возмещение работодателю расходов на стажировку не более 3 месяцев в  размере МРОТ +страховые взносы во внебюджетные фонды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91" name="CustomShape 8"/>
          <p:cNvSpPr/>
          <p:nvPr/>
        </p:nvSpPr>
        <p:spPr>
          <a:xfrm>
            <a:off x="5129640" y="2612880"/>
            <a:ext cx="2177640" cy="486360"/>
          </a:xfrm>
          <a:prstGeom prst="rect">
            <a:avLst/>
          </a:prstGeom>
          <a:noFill/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300" spc="-1" strike="noStrike">
                <a:solidFill>
                  <a:srgbClr val="000000"/>
                </a:solidFill>
                <a:latin typeface="Times New Roman"/>
              </a:rPr>
              <a:t>Ведение личного подсобного хозяйства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92" name="CustomShape 9"/>
          <p:cNvSpPr/>
          <p:nvPr/>
        </p:nvSpPr>
        <p:spPr>
          <a:xfrm>
            <a:off x="5008320" y="3896280"/>
            <a:ext cx="2332800" cy="410040"/>
          </a:xfrm>
          <a:prstGeom prst="rect">
            <a:avLst/>
          </a:prstGeom>
          <a:noFill/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Times New Roman"/>
              </a:rPr>
              <a:t>ЕДВ в размере до 100 тыс. рублей;</a:t>
            </a:r>
            <a:endParaRPr b="0" lang="ru-RU" sz="105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Times New Roman"/>
              </a:rPr>
              <a:t>Курсы обучения до 30 тыс. рублей.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93" name="CustomShape 10"/>
          <p:cNvSpPr/>
          <p:nvPr/>
        </p:nvSpPr>
        <p:spPr>
          <a:xfrm>
            <a:off x="7525800" y="2675880"/>
            <a:ext cx="2177640" cy="288360"/>
          </a:xfrm>
          <a:prstGeom prst="rect">
            <a:avLst/>
          </a:prstGeom>
          <a:noFill/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300" spc="-1" strike="noStrike">
                <a:solidFill>
                  <a:srgbClr val="000000"/>
                </a:solidFill>
                <a:latin typeface="Times New Roman"/>
              </a:rPr>
              <a:t>Иные мероприятия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94" name="CustomShape 11"/>
          <p:cNvSpPr/>
          <p:nvPr/>
        </p:nvSpPr>
        <p:spPr>
          <a:xfrm>
            <a:off x="5037480" y="5227560"/>
            <a:ext cx="1515240" cy="1049400"/>
          </a:xfrm>
          <a:prstGeom prst="rect">
            <a:avLst/>
          </a:prstGeom>
          <a:noFill/>
          <a:ln w="0">
            <a:noFill/>
          </a:ln>
          <a:effectLst>
            <a:outerShdw algn="t" blurRad="50800" dir="5400000" dist="381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50" spc="-1" strike="noStrike">
                <a:solidFill>
                  <a:srgbClr val="000000"/>
                </a:solidFill>
                <a:latin typeface="Times New Roman"/>
              </a:rPr>
              <a:t>Проект социального контракта с приложением программы социальной адаптации – направляется в МСР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95" name="CustomShape 12"/>
          <p:cNvSpPr/>
          <p:nvPr/>
        </p:nvSpPr>
        <p:spPr>
          <a:xfrm>
            <a:off x="3398400" y="5256000"/>
            <a:ext cx="1515240" cy="1004040"/>
          </a:xfrm>
          <a:prstGeom prst="rect">
            <a:avLst/>
          </a:prstGeom>
          <a:noFill/>
          <a:ln w="0">
            <a:noFill/>
          </a:ln>
          <a:effectLst>
            <a:outerShdw algn="t" blurRad="50800" dir="5400000" dist="381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На территориальной межведомственной комиссии формируется и согласовывается программа социальной адаптации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96" name="CustomShape 13"/>
          <p:cNvSpPr/>
          <p:nvPr/>
        </p:nvSpPr>
        <p:spPr>
          <a:xfrm>
            <a:off x="1730520" y="5424480"/>
            <a:ext cx="1515240" cy="592560"/>
          </a:xfrm>
          <a:prstGeom prst="rect">
            <a:avLst/>
          </a:prstGeom>
          <a:noFill/>
          <a:ln w="0">
            <a:noFill/>
          </a:ln>
          <a:effectLst>
            <a:outerShdw algn="t" blurRad="50800" dir="5400000" dist="381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Times New Roman"/>
              </a:rPr>
              <a:t>КЦСОН формирует необходимый пакет документов</a:t>
            </a:r>
            <a:endParaRPr b="0" lang="ru-RU" sz="1100" spc="-1" strike="noStrike">
              <a:latin typeface="Arial"/>
            </a:endParaRPr>
          </a:p>
        </p:txBody>
      </p:sp>
      <p:sp>
        <p:nvSpPr>
          <p:cNvPr id="97" name="CustomShape 14"/>
          <p:cNvSpPr/>
          <p:nvPr/>
        </p:nvSpPr>
        <p:spPr>
          <a:xfrm>
            <a:off x="117720" y="5313600"/>
            <a:ext cx="1515240" cy="927360"/>
          </a:xfrm>
          <a:prstGeom prst="rect">
            <a:avLst/>
          </a:prstGeom>
          <a:noFill/>
          <a:ln w="0">
            <a:noFill/>
          </a:ln>
          <a:effectLst>
            <a:outerShdw algn="t" blurRad="50800" dir="5400000" dist="381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Times New Roman"/>
              </a:rPr>
              <a:t>Гражданин обращается в КЦСОН с заявлением и документами лично характера</a:t>
            </a:r>
            <a:endParaRPr b="0" lang="ru-RU" sz="1100" spc="-1" strike="noStrike">
              <a:latin typeface="Arial"/>
            </a:endParaRPr>
          </a:p>
        </p:txBody>
      </p:sp>
      <p:sp>
        <p:nvSpPr>
          <p:cNvPr id="98" name="CustomShape 15"/>
          <p:cNvSpPr/>
          <p:nvPr/>
        </p:nvSpPr>
        <p:spPr>
          <a:xfrm>
            <a:off x="47160" y="4897440"/>
            <a:ext cx="9753840" cy="303480"/>
          </a:xfrm>
          <a:prstGeom prst="rect">
            <a:avLst/>
          </a:prstGeom>
          <a:noFill/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Этапы разработки и реализации социального контракта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Application>LibreOffice/7.0.1.2$Windows_X86_64 LibreOffice_project/7cbcfc562f6eb6708b5ff7d7397325de9e764452</Application>
  <Words>178</Words>
  <Paragraphs>20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2021-01-09T12:30:13Z</dcterms:created>
  <dc:creator>Piskovets</dc:creator>
  <dc:description/>
  <dc:language>ru-RU</dc:language>
  <cp:lastModifiedBy/>
  <cp:lastPrinted>2021-01-11T07:14:17Z</cp:lastPrinted>
  <dcterms:modified xsi:type="dcterms:W3CDTF">2021-02-16T16:19:53Z</dcterms:modified>
  <cp:revision>11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Лист A4 (210x297 мм)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</vt:i4>
  </property>
</Properties>
</file>